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72" r:id="rId7"/>
    <p:sldId id="273" r:id="rId8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438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9/30/2024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 u="heavy">
                <a:solidFill>
                  <a:srgbClr val="001F5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1F5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9/30/2024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 u="heavy">
                <a:solidFill>
                  <a:srgbClr val="001F5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9/30/2024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 u="heavy">
                <a:solidFill>
                  <a:srgbClr val="001F5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9/30/2024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9/30/2024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43"/>
            <a:ext cx="9144000" cy="685795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580379" y="777951"/>
            <a:ext cx="1727200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 u="heavy">
                <a:solidFill>
                  <a:srgbClr val="001F5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07484" y="1147063"/>
            <a:ext cx="3876675" cy="1855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01F5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9/30/2024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664709" y="1734693"/>
            <a:ext cx="3483610" cy="130612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ru-RU" sz="2800" b="1" i="1" spc="-5" dirty="0">
                <a:solidFill>
                  <a:srgbClr val="001F5F"/>
                </a:solidFill>
                <a:latin typeface="Calibri"/>
                <a:cs typeface="Calibri"/>
              </a:rPr>
              <a:t>Развитие речевого дыхания у детей  раннего возраста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79365" y="5100320"/>
            <a:ext cx="310896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000" b="1" i="1" spc="-5" dirty="0">
                <a:solidFill>
                  <a:srgbClr val="001F5F"/>
                </a:solidFill>
                <a:latin typeface="Calibri"/>
                <a:cs typeface="Calibri"/>
              </a:rPr>
              <a:t>Учитель-дефектолог Новгородская С.Г.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63339" y="493013"/>
            <a:ext cx="3949700" cy="52565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462280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Все</a:t>
            </a:r>
            <a:r>
              <a:rPr sz="2200" b="1" spc="-20" dirty="0">
                <a:solidFill>
                  <a:srgbClr val="001F5F"/>
                </a:solidFill>
                <a:latin typeface="Calibri"/>
                <a:cs typeface="Calibri"/>
              </a:rPr>
              <a:t> знают,</a:t>
            </a:r>
            <a:r>
              <a:rPr sz="2200" b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какую</a:t>
            </a:r>
            <a:r>
              <a:rPr sz="2200" b="1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важную </a:t>
            </a:r>
            <a:r>
              <a:rPr sz="2200" b="1" spc="-4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функцию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в</a:t>
            </a:r>
            <a:endParaRPr sz="22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жизнедеятельности</a:t>
            </a:r>
            <a:endParaRPr sz="2200">
              <a:latin typeface="Calibri"/>
              <a:cs typeface="Calibri"/>
            </a:endParaRPr>
          </a:p>
          <a:p>
            <a:pPr marL="355600" marR="383540">
              <a:lnSpc>
                <a:spcPct val="100000"/>
              </a:lnSpc>
              <a:tabLst>
                <a:tab pos="2259330" algn="l"/>
              </a:tabLst>
            </a:pP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ч</a:t>
            </a:r>
            <a:r>
              <a:rPr sz="2200" b="1" spc="-50" dirty="0">
                <a:solidFill>
                  <a:srgbClr val="001F5F"/>
                </a:solidFill>
                <a:latin typeface="Calibri"/>
                <a:cs typeface="Calibri"/>
              </a:rPr>
              <a:t>е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л</a:t>
            </a: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о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вечес</a:t>
            </a:r>
            <a:r>
              <a:rPr sz="2200" b="1" spc="-30" dirty="0">
                <a:solidFill>
                  <a:srgbClr val="001F5F"/>
                </a:solidFill>
                <a:latin typeface="Calibri"/>
                <a:cs typeface="Calibri"/>
              </a:rPr>
              <a:t>к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о</a:t>
            </a:r>
            <a:r>
              <a:rPr sz="2200" b="1" spc="-25" dirty="0">
                <a:solidFill>
                  <a:srgbClr val="001F5F"/>
                </a:solidFill>
                <a:latin typeface="Calibri"/>
                <a:cs typeface="Calibri"/>
              </a:rPr>
              <a:t>г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о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о</a:t>
            </a: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рг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анизма 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выполняет</a:t>
            </a:r>
            <a:r>
              <a:rPr sz="2200" b="1" spc="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u="heavy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дыхание.</a:t>
            </a:r>
            <a:endParaRPr sz="22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530"/>
              </a:spcBef>
              <a:buFont typeface="Arial MT"/>
              <a:buChar char="•"/>
              <a:tabLst>
                <a:tab pos="355600" algn="l"/>
              </a:tabLst>
            </a:pPr>
            <a:r>
              <a:rPr sz="2200" b="1" spc="-40" dirty="0">
                <a:solidFill>
                  <a:srgbClr val="001F5F"/>
                </a:solidFill>
                <a:latin typeface="Calibri"/>
                <a:cs typeface="Calibri"/>
              </a:rPr>
              <a:t>Так, </a:t>
            </a: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считают,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что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правильное </a:t>
            </a:r>
            <a:r>
              <a:rPr sz="2200" b="1" spc="-48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дыхание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избавляет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человека </a:t>
            </a:r>
            <a:r>
              <a:rPr sz="2200" b="1" spc="-48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от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многих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болезней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 и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5" dirty="0">
                <a:solidFill>
                  <a:srgbClr val="001F5F"/>
                </a:solidFill>
                <a:latin typeface="Calibri"/>
                <a:cs typeface="Calibri"/>
              </a:rPr>
              <a:t>не </a:t>
            </a:r>
            <a:r>
              <a:rPr sz="2200" b="1" spc="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допускает</a:t>
            </a:r>
            <a:r>
              <a:rPr sz="2200" b="1" spc="-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их</a:t>
            </a:r>
            <a:r>
              <a:rPr sz="2200" b="1" spc="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появления.</a:t>
            </a:r>
            <a:endParaRPr sz="2200">
              <a:latin typeface="Calibri"/>
              <a:cs typeface="Calibri"/>
            </a:endParaRPr>
          </a:p>
          <a:p>
            <a:pPr marL="355600" marR="6350" indent="-342900" algn="just">
              <a:lnSpc>
                <a:spcPct val="100000"/>
              </a:lnSpc>
              <a:spcBef>
                <a:spcPts val="530"/>
              </a:spcBef>
              <a:buFont typeface="Arial MT"/>
              <a:buChar char="•"/>
              <a:tabLst>
                <a:tab pos="355600" algn="l"/>
              </a:tabLst>
            </a:pP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Оно </a:t>
            </a: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улучшает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пищеварение,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20" dirty="0">
                <a:solidFill>
                  <a:srgbClr val="001F5F"/>
                </a:solidFill>
                <a:latin typeface="Calibri"/>
                <a:cs typeface="Calibri"/>
              </a:rPr>
              <a:t>стимулирует</a:t>
            </a: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работу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сердца, </a:t>
            </a:r>
            <a:r>
              <a:rPr sz="2200" b="1" spc="-48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головного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мозга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 и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нервной </a:t>
            </a:r>
            <a:r>
              <a:rPr sz="2200" b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системы.</a:t>
            </a:r>
            <a:endParaRPr sz="2200">
              <a:latin typeface="Calibri"/>
              <a:cs typeface="Calibri"/>
            </a:endParaRPr>
          </a:p>
          <a:p>
            <a:pPr marL="355600" marR="8255" indent="-342900" algn="just">
              <a:lnSpc>
                <a:spcPct val="100000"/>
              </a:lnSpc>
              <a:spcBef>
                <a:spcPts val="535"/>
              </a:spcBef>
              <a:buFont typeface="Arial MT"/>
              <a:buChar char="•"/>
              <a:tabLst>
                <a:tab pos="355600" algn="l"/>
              </a:tabLst>
            </a:pPr>
            <a:r>
              <a:rPr sz="2200" b="1" spc="-20" dirty="0">
                <a:solidFill>
                  <a:srgbClr val="001F5F"/>
                </a:solidFill>
                <a:latin typeface="Calibri"/>
                <a:cs typeface="Calibri"/>
              </a:rPr>
              <a:t>Умение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управлять дыханием </a:t>
            </a:r>
            <a:r>
              <a:rPr sz="2200" b="1" spc="-48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позволяет</a:t>
            </a:r>
            <a:r>
              <a:rPr sz="2200" b="1" spc="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управлять</a:t>
            </a:r>
            <a:r>
              <a:rPr sz="2200" b="1" spc="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собой.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91329" y="432054"/>
            <a:ext cx="3948429" cy="565912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355600" marR="7620" indent="-342900" algn="just">
              <a:lnSpc>
                <a:spcPct val="80000"/>
              </a:lnSpc>
              <a:spcBef>
                <a:spcPts val="620"/>
              </a:spcBef>
              <a:buFont typeface="Arial MT"/>
              <a:buChar char="•"/>
              <a:tabLst>
                <a:tab pos="355600" algn="l"/>
              </a:tabLst>
            </a:pP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Медленный </a:t>
            </a: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выдох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помогает </a:t>
            </a:r>
            <a:r>
              <a:rPr sz="2200" b="1" spc="-48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расслабиться,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успокоиться, </a:t>
            </a:r>
            <a:r>
              <a:rPr sz="2200" b="1" spc="-48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справиться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с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волнением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 и </a:t>
            </a:r>
            <a:r>
              <a:rPr sz="2200" b="1" spc="-48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раздражительностью.</a:t>
            </a:r>
            <a:endParaRPr sz="22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80000"/>
              </a:lnSpc>
              <a:spcBef>
                <a:spcPts val="530"/>
              </a:spcBef>
              <a:buFont typeface="Arial MT"/>
              <a:buChar char="•"/>
              <a:tabLst>
                <a:tab pos="355600" algn="l"/>
              </a:tabLst>
            </a:pP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Это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 очень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актуально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для </a:t>
            </a:r>
            <a:r>
              <a:rPr sz="2200" b="1" spc="-48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маленьких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детей,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 так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как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 в </a:t>
            </a:r>
            <a:r>
              <a:rPr sz="2200" b="1" spc="-48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большинстве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своем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это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гиперподвижные,</a:t>
            </a:r>
            <a:endParaRPr sz="2200">
              <a:latin typeface="Calibri"/>
              <a:cs typeface="Calibri"/>
            </a:endParaRPr>
          </a:p>
          <a:p>
            <a:pPr marL="355600" algn="just">
              <a:lnSpc>
                <a:spcPts val="2110"/>
              </a:lnSpc>
            </a:pP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легковозбудимые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дети.</a:t>
            </a:r>
            <a:endParaRPr sz="2200">
              <a:latin typeface="Calibri"/>
              <a:cs typeface="Calibri"/>
            </a:endParaRPr>
          </a:p>
          <a:p>
            <a:pPr marL="355600" marR="6985" indent="-342900" algn="just">
              <a:lnSpc>
                <a:spcPct val="80000"/>
              </a:lnSpc>
              <a:spcBef>
                <a:spcPts val="530"/>
              </a:spcBef>
              <a:buFont typeface="Arial MT"/>
              <a:buChar char="•"/>
              <a:tabLst>
                <a:tab pos="355600" algn="l"/>
                <a:tab pos="2350770" algn="l"/>
              </a:tabLst>
            </a:pP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Кроме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того,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большинство из 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них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имеют</a:t>
            </a:r>
            <a:r>
              <a:rPr sz="2200" b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увеличенные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 а</a:t>
            </a:r>
            <a:r>
              <a:rPr sz="2200" b="1" spc="-35" dirty="0">
                <a:solidFill>
                  <a:srgbClr val="001F5F"/>
                </a:solidFill>
                <a:latin typeface="Calibri"/>
                <a:cs typeface="Calibri"/>
              </a:rPr>
              <a:t>д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е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н</a:t>
            </a: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о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иды,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хрон</a:t>
            </a:r>
            <a:r>
              <a:rPr sz="2200" b="1" spc="5" dirty="0">
                <a:solidFill>
                  <a:srgbClr val="001F5F"/>
                </a:solidFill>
                <a:latin typeface="Calibri"/>
                <a:cs typeface="Calibri"/>
              </a:rPr>
              <a:t>и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ч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ес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кий  насморк,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что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приводит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к </a:t>
            </a:r>
            <a:r>
              <a:rPr sz="2200" b="1" spc="-48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привычке 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постоянно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дышать </a:t>
            </a:r>
            <a:r>
              <a:rPr sz="2200" b="1" spc="-48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ртом.</a:t>
            </a:r>
            <a:endParaRPr sz="2200">
              <a:latin typeface="Calibri"/>
              <a:cs typeface="Calibri"/>
            </a:endParaRPr>
          </a:p>
          <a:p>
            <a:pPr marL="355600" marR="6985" indent="-342900" algn="just">
              <a:lnSpc>
                <a:spcPct val="80000"/>
              </a:lnSpc>
              <a:spcBef>
                <a:spcPts val="525"/>
              </a:spcBef>
              <a:buFont typeface="Arial MT"/>
              <a:buChar char="•"/>
              <a:tabLst>
                <a:tab pos="355600" algn="l"/>
                <a:tab pos="3794125" algn="l"/>
              </a:tabLst>
            </a:pP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Привычка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дышать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 ртом </a:t>
            </a:r>
            <a:r>
              <a:rPr sz="2200" b="1" spc="-48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вр</a:t>
            </a:r>
            <a:r>
              <a:rPr sz="2200" b="1" spc="-40" dirty="0">
                <a:solidFill>
                  <a:srgbClr val="001F5F"/>
                </a:solidFill>
                <a:latin typeface="Calibri"/>
                <a:cs typeface="Calibri"/>
              </a:rPr>
              <a:t>е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д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н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а,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        </a:t>
            </a:r>
            <a:r>
              <a:rPr sz="2200" b="1" spc="2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при</a:t>
            </a:r>
            <a:r>
              <a:rPr sz="2200" b="1" spc="10" dirty="0">
                <a:solidFill>
                  <a:srgbClr val="001F5F"/>
                </a:solidFill>
                <a:latin typeface="Calibri"/>
                <a:cs typeface="Calibri"/>
              </a:rPr>
              <a:t>в</a:t>
            </a:r>
            <a:r>
              <a:rPr sz="2200" b="1" spc="-60" dirty="0">
                <a:solidFill>
                  <a:srgbClr val="001F5F"/>
                </a:solidFill>
                <a:latin typeface="Calibri"/>
                <a:cs typeface="Calibri"/>
              </a:rPr>
              <a:t>о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д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ит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к 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заболеваниям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 щитовидной </a:t>
            </a:r>
            <a:r>
              <a:rPr sz="2200" b="1" spc="-48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железы,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миндалин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(гланд, 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дыхательной</a:t>
            </a:r>
            <a:r>
              <a:rPr sz="2200" b="1" spc="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системы)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91329" y="576198"/>
            <a:ext cx="139192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Но</a:t>
            </a:r>
            <a:r>
              <a:rPr sz="2200" b="1" spc="10" dirty="0">
                <a:solidFill>
                  <a:srgbClr val="001F5F"/>
                </a:solidFill>
                <a:latin typeface="Calibri"/>
                <a:cs typeface="Calibri"/>
              </a:rPr>
              <a:t>с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овое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137018" y="576198"/>
            <a:ext cx="109982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дыхание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34229" y="844423"/>
            <a:ext cx="3602354" cy="1165225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12700" marR="5080" algn="just">
              <a:lnSpc>
                <a:spcPct val="80000"/>
              </a:lnSpc>
              <a:spcBef>
                <a:spcPts val="620"/>
              </a:spcBef>
            </a:pP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предохраняет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горло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и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легкие </a:t>
            </a:r>
            <a:r>
              <a:rPr sz="2200" b="1" spc="-48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от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20" dirty="0">
                <a:solidFill>
                  <a:srgbClr val="001F5F"/>
                </a:solidFill>
                <a:latin typeface="Calibri"/>
                <a:cs typeface="Calibri"/>
              </a:rPr>
              <a:t>холодного</a:t>
            </a: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воздуха</a:t>
            </a:r>
            <a:r>
              <a:rPr sz="2200" b="1" spc="4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и 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пыли,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хорошо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вентилирует </a:t>
            </a:r>
            <a:r>
              <a:rPr sz="2200" b="1" spc="-48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легкие,</a:t>
            </a:r>
            <a:r>
              <a:rPr sz="2200" b="1" spc="4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полость</a:t>
            </a:r>
            <a:r>
              <a:rPr sz="2200" b="1" spc="4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среднего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34229" y="2185797"/>
            <a:ext cx="234124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697230" algn="l"/>
              </a:tabLst>
            </a:pP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на	кро</a:t>
            </a:r>
            <a:r>
              <a:rPr sz="2200" b="1" spc="5" dirty="0">
                <a:solidFill>
                  <a:srgbClr val="001F5F"/>
                </a:solidFill>
                <a:latin typeface="Calibri"/>
                <a:cs typeface="Calibri"/>
              </a:rPr>
              <a:t>в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е</a:t>
            </a:r>
            <a:r>
              <a:rPr sz="2200" b="1" spc="5" dirty="0">
                <a:solidFill>
                  <a:srgbClr val="001F5F"/>
                </a:solidFill>
                <a:latin typeface="Calibri"/>
                <a:cs typeface="Calibri"/>
              </a:rPr>
              <a:t>н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осн</a:t>
            </a:r>
            <a:r>
              <a:rPr sz="2200" b="1" spc="5" dirty="0">
                <a:solidFill>
                  <a:srgbClr val="001F5F"/>
                </a:solidFill>
                <a:latin typeface="Calibri"/>
                <a:cs typeface="Calibri"/>
              </a:rPr>
              <a:t>ы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е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34229" y="1917573"/>
            <a:ext cx="3605529" cy="6286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6985" algn="r">
              <a:lnSpc>
                <a:spcPts val="2375"/>
              </a:lnSpc>
              <a:spcBef>
                <a:spcPts val="95"/>
              </a:spcBef>
              <a:tabLst>
                <a:tab pos="661670" algn="l"/>
                <a:tab pos="2377440" algn="l"/>
              </a:tabLst>
            </a:pP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уха,	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благотворно	действует</a:t>
            </a:r>
            <a:endParaRPr sz="2200">
              <a:latin typeface="Calibri"/>
              <a:cs typeface="Calibri"/>
            </a:endParaRPr>
          </a:p>
          <a:p>
            <a:pPr marR="5080" algn="r">
              <a:lnSpc>
                <a:spcPts val="2375"/>
              </a:lnSpc>
            </a:pP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сосуды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91329" y="2454020"/>
            <a:ext cx="3947160" cy="17691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algn="just">
              <a:lnSpc>
                <a:spcPct val="100000"/>
              </a:lnSpc>
              <a:spcBef>
                <a:spcPts val="95"/>
              </a:spcBef>
            </a:pP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головного</a:t>
            </a:r>
            <a:r>
              <a:rPr sz="2200" b="1" spc="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мозга.</a:t>
            </a:r>
            <a:endParaRPr sz="2200">
              <a:latin typeface="Calibri"/>
              <a:cs typeface="Calibri"/>
            </a:endParaRPr>
          </a:p>
          <a:p>
            <a:pPr marL="355600" marR="5080" indent="-342900" algn="just">
              <a:lnSpc>
                <a:spcPts val="2110"/>
              </a:lnSpc>
              <a:spcBef>
                <a:spcPts val="515"/>
              </a:spcBef>
              <a:buFont typeface="Arial MT"/>
              <a:buChar char="•"/>
              <a:tabLst>
                <a:tab pos="355600" algn="l"/>
              </a:tabLst>
            </a:pP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Для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детей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 особенно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важно 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научиться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удлинять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выдох. </a:t>
            </a:r>
            <a:r>
              <a:rPr sz="2200" b="1" spc="-48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Он</a:t>
            </a:r>
            <a:r>
              <a:rPr sz="2200" b="1" spc="4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помогает</a:t>
            </a:r>
            <a:r>
              <a:rPr sz="2200" b="1" spc="4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улучшить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 процесс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 дыхания,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очистить </a:t>
            </a:r>
            <a:r>
              <a:rPr sz="2200" b="1" spc="-48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дыхательные</a:t>
            </a:r>
            <a:r>
              <a:rPr sz="2200" b="1" spc="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органы</a:t>
            </a:r>
            <a:r>
              <a:rPr sz="2200" b="1" spc="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и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34229" y="4130751"/>
            <a:ext cx="141351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обеспечить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580758" y="4130751"/>
            <a:ext cx="165544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возможность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634229" y="4399279"/>
            <a:ext cx="243522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правильного</a:t>
            </a:r>
            <a:r>
              <a:rPr sz="2200" b="1" spc="-20" dirty="0">
                <a:solidFill>
                  <a:srgbClr val="001F5F"/>
                </a:solidFill>
                <a:latin typeface="Calibri"/>
                <a:cs typeface="Calibri"/>
              </a:rPr>
              <a:t> вдоха.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291329" y="4734559"/>
            <a:ext cx="194437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  <a:tab pos="355600" algn="l"/>
                <a:tab pos="1355090" algn="l"/>
              </a:tabLst>
            </a:pP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Кр</a:t>
            </a: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о</a:t>
            </a:r>
            <a:r>
              <a:rPr sz="2200" b="1" spc="5" dirty="0">
                <a:solidFill>
                  <a:srgbClr val="001F5F"/>
                </a:solidFill>
                <a:latin typeface="Calibri"/>
                <a:cs typeface="Calibri"/>
              </a:rPr>
              <a:t>м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е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2200" b="1" spc="-20" dirty="0">
                <a:solidFill>
                  <a:srgbClr val="001F5F"/>
                </a:solidFill>
                <a:latin typeface="Calibri"/>
                <a:cs typeface="Calibri"/>
              </a:rPr>
              <a:t>т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о</a:t>
            </a:r>
            <a:r>
              <a:rPr sz="2200" b="1" spc="-25" dirty="0">
                <a:solidFill>
                  <a:srgbClr val="001F5F"/>
                </a:solidFill>
                <a:latin typeface="Calibri"/>
                <a:cs typeface="Calibri"/>
              </a:rPr>
              <a:t>г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о,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10071" y="4734559"/>
            <a:ext cx="182562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666115" algn="l"/>
              </a:tabLst>
            </a:pP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при	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плавном,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634229" y="5002783"/>
            <a:ext cx="145669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с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п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о</a:t>
            </a:r>
            <a:r>
              <a:rPr sz="2200" b="1" spc="-45" dirty="0">
                <a:solidFill>
                  <a:srgbClr val="001F5F"/>
                </a:solidFill>
                <a:latin typeface="Calibri"/>
                <a:cs typeface="Calibri"/>
              </a:rPr>
              <a:t>к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ой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н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о</a:t>
            </a:r>
            <a:r>
              <a:rPr sz="2200" b="1" spc="5" dirty="0">
                <a:solidFill>
                  <a:srgbClr val="001F5F"/>
                </a:solidFill>
                <a:latin typeface="Calibri"/>
                <a:cs typeface="Calibri"/>
              </a:rPr>
              <a:t>м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676770" y="5002783"/>
            <a:ext cx="155829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удлиненном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634229" y="5271008"/>
            <a:ext cx="300672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358265" algn="l"/>
              </a:tabLst>
            </a:pP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вы</a:t>
            </a:r>
            <a:r>
              <a:rPr sz="2200" b="1" spc="-25" dirty="0">
                <a:solidFill>
                  <a:srgbClr val="001F5F"/>
                </a:solidFill>
                <a:latin typeface="Calibri"/>
                <a:cs typeface="Calibri"/>
              </a:rPr>
              <a:t>д</a:t>
            </a:r>
            <a:r>
              <a:rPr sz="2200" b="1" spc="-50" dirty="0">
                <a:solidFill>
                  <a:srgbClr val="001F5F"/>
                </a:solidFill>
                <a:latin typeface="Calibri"/>
                <a:cs typeface="Calibri"/>
              </a:rPr>
              <a:t>о</a:t>
            </a:r>
            <a:r>
              <a:rPr sz="2200" b="1" spc="-45" dirty="0">
                <a:solidFill>
                  <a:srgbClr val="001F5F"/>
                </a:solidFill>
                <a:latin typeface="Calibri"/>
                <a:cs typeface="Calibri"/>
              </a:rPr>
              <a:t>х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е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р</a:t>
            </a: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а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с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ш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ир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я</a:t>
            </a: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ю</a:t>
            </a:r>
            <a:r>
              <a:rPr sz="2200" b="1" spc="-20" dirty="0">
                <a:solidFill>
                  <a:srgbClr val="001F5F"/>
                </a:solidFill>
                <a:latin typeface="Calibri"/>
                <a:cs typeface="Calibri"/>
              </a:rPr>
              <a:t>т</a:t>
            </a:r>
            <a:r>
              <a:rPr sz="2200" b="1" spc="5" dirty="0">
                <a:solidFill>
                  <a:srgbClr val="001F5F"/>
                </a:solidFill>
                <a:latin typeface="Calibri"/>
                <a:cs typeface="Calibri"/>
              </a:rPr>
              <a:t>с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я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056244" y="5271008"/>
            <a:ext cx="18097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и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634229" y="5539232"/>
            <a:ext cx="963294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45" dirty="0">
                <a:solidFill>
                  <a:srgbClr val="001F5F"/>
                </a:solidFill>
                <a:latin typeface="Calibri"/>
                <a:cs typeface="Calibri"/>
              </a:rPr>
              <a:t>х</a:t>
            </a: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о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р</a:t>
            </a: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о</a:t>
            </a:r>
            <a:r>
              <a:rPr sz="2200" b="1" spc="5" dirty="0">
                <a:solidFill>
                  <a:srgbClr val="001F5F"/>
                </a:solidFill>
                <a:latin typeface="Calibri"/>
                <a:cs typeface="Calibri"/>
              </a:rPr>
              <a:t>ш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о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612763" y="5539232"/>
            <a:ext cx="16230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наполняются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34229" y="5807760"/>
            <a:ext cx="1955164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кровью</a:t>
            </a:r>
            <a:r>
              <a:rPr sz="2200" b="1" spc="-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20" dirty="0">
                <a:solidFill>
                  <a:srgbClr val="001F5F"/>
                </a:solidFill>
                <a:latin typeface="Calibri"/>
                <a:cs typeface="Calibri"/>
              </a:rPr>
              <a:t>сосуды.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67046" y="510286"/>
            <a:ext cx="2738120" cy="574675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12700" marR="5080" indent="27305">
              <a:lnSpc>
                <a:spcPts val="1920"/>
              </a:lnSpc>
              <a:spcBef>
                <a:spcPts val="565"/>
              </a:spcBef>
            </a:pPr>
            <a:r>
              <a:rPr sz="2000" spc="-15" dirty="0"/>
              <a:t>Необходимо соблюдать </a:t>
            </a:r>
            <a:r>
              <a:rPr sz="2000" u="none" spc="-440" dirty="0"/>
              <a:t> </a:t>
            </a:r>
            <a:r>
              <a:rPr sz="2000" spc="-5" dirty="0"/>
              <a:t>сл</a:t>
            </a:r>
            <a:r>
              <a:rPr sz="2000" spc="-25" dirty="0"/>
              <a:t>е</a:t>
            </a:r>
            <a:r>
              <a:rPr sz="2000" spc="-30" dirty="0"/>
              <a:t>д</a:t>
            </a:r>
            <a:r>
              <a:rPr sz="2000" dirty="0"/>
              <a:t>ующие</a:t>
            </a:r>
            <a:r>
              <a:rPr sz="2000" spc="-40" dirty="0"/>
              <a:t> </a:t>
            </a:r>
            <a:r>
              <a:rPr sz="2000" dirty="0"/>
              <a:t>требо</a:t>
            </a:r>
            <a:r>
              <a:rPr sz="2000" spc="5" dirty="0"/>
              <a:t>в</a:t>
            </a:r>
            <a:r>
              <a:rPr sz="2000" dirty="0"/>
              <a:t>а</a:t>
            </a:r>
            <a:r>
              <a:rPr sz="2000" spc="-10" dirty="0"/>
              <a:t>н</a:t>
            </a:r>
            <a:r>
              <a:rPr sz="2000" dirty="0"/>
              <a:t>ия: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4291329" y="1060450"/>
            <a:ext cx="14465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вып</a:t>
            </a:r>
            <a:r>
              <a:rPr sz="1800" b="1" spc="-35" dirty="0">
                <a:solidFill>
                  <a:srgbClr val="001F5F"/>
                </a:solidFill>
                <a:latin typeface="Calibri"/>
                <a:cs typeface="Calibri"/>
              </a:rPr>
              <a:t>о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лн</a:t>
            </a:r>
            <a:r>
              <a:rPr sz="1800" b="1" spc="5" dirty="0">
                <a:solidFill>
                  <a:srgbClr val="001F5F"/>
                </a:solidFill>
                <a:latin typeface="Calibri"/>
                <a:cs typeface="Calibri"/>
              </a:rPr>
              <a:t>я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т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ь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34583" y="1060450"/>
            <a:ext cx="23037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77010" algn="l"/>
              </a:tabLst>
            </a:pP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у</a:t>
            </a:r>
            <a:r>
              <a:rPr sz="1800" b="1" spc="5" dirty="0">
                <a:solidFill>
                  <a:srgbClr val="001F5F"/>
                </a:solidFill>
                <a:latin typeface="Calibri"/>
                <a:cs typeface="Calibri"/>
              </a:rPr>
              <a:t>п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р</a:t>
            </a:r>
            <a:r>
              <a:rPr sz="1800" b="1" spc="-15" dirty="0">
                <a:solidFill>
                  <a:srgbClr val="001F5F"/>
                </a:solidFill>
                <a:latin typeface="Calibri"/>
                <a:cs typeface="Calibri"/>
              </a:rPr>
              <a:t>а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ж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н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е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н</a:t>
            </a:r>
            <a:r>
              <a:rPr sz="1800" b="1" spc="5" dirty="0">
                <a:solidFill>
                  <a:srgbClr val="001F5F"/>
                </a:solidFill>
                <a:latin typeface="Calibri"/>
                <a:cs typeface="Calibri"/>
              </a:rPr>
              <a:t>и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я	</a:t>
            </a:r>
            <a:r>
              <a:rPr sz="1800" b="1" spc="-30" dirty="0">
                <a:solidFill>
                  <a:srgbClr val="001F5F"/>
                </a:solidFill>
                <a:latin typeface="Calibri"/>
                <a:cs typeface="Calibri"/>
              </a:rPr>
              <a:t>к</a:t>
            </a:r>
            <a:r>
              <a:rPr sz="1800" b="1" spc="-15" dirty="0">
                <a:solidFill>
                  <a:srgbClr val="001F5F"/>
                </a:solidFill>
                <a:latin typeface="Calibri"/>
                <a:cs typeface="Calibri"/>
              </a:rPr>
              <a:t>а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ж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дый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91329" y="1279905"/>
            <a:ext cx="3949065" cy="178181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355600" marR="5080">
              <a:lnSpc>
                <a:spcPct val="80000"/>
              </a:lnSpc>
              <a:spcBef>
                <a:spcPts val="530"/>
              </a:spcBef>
            </a:pP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день</a:t>
            </a:r>
            <a:r>
              <a:rPr sz="1800" b="1" spc="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по</a:t>
            </a:r>
            <a:r>
              <a:rPr sz="1800" b="1" spc="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3</a:t>
            </a:r>
            <a:r>
              <a:rPr sz="1800" b="1" spc="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–</a:t>
            </a:r>
            <a:r>
              <a:rPr sz="1800" b="1" spc="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6</a:t>
            </a:r>
            <a:r>
              <a:rPr sz="1800" b="1" spc="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мин,</a:t>
            </a:r>
            <a:r>
              <a:rPr sz="1800" b="1" spc="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в 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зависимости</a:t>
            </a:r>
            <a:r>
              <a:rPr sz="1800" b="1" spc="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от </a:t>
            </a:r>
            <a:r>
              <a:rPr sz="1800" b="1" spc="-3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возраста</a:t>
            </a:r>
            <a:r>
              <a:rPr sz="1800" b="1" spc="-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детей;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заниматься</a:t>
            </a:r>
            <a:r>
              <a:rPr sz="1800" b="1" spc="-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до</a:t>
            </a:r>
            <a:r>
              <a:rPr sz="1800" b="1" spc="-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еды;</a:t>
            </a:r>
            <a:endParaRPr sz="1800">
              <a:latin typeface="Calibri"/>
              <a:cs typeface="Calibri"/>
            </a:endParaRPr>
          </a:p>
          <a:p>
            <a:pPr marL="355600" marR="6350" indent="-342900">
              <a:lnSpc>
                <a:spcPct val="80000"/>
              </a:lnSpc>
              <a:spcBef>
                <a:spcPts val="430"/>
              </a:spcBef>
              <a:buFont typeface="Arial MT"/>
              <a:buChar char="•"/>
              <a:tabLst>
                <a:tab pos="354965" algn="l"/>
                <a:tab pos="355600" algn="l"/>
                <a:tab pos="1818639" algn="l"/>
                <a:tab pos="2245360" algn="l"/>
                <a:tab pos="3696335" algn="l"/>
              </a:tabLst>
            </a:pP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зан</a:t>
            </a:r>
            <a:r>
              <a:rPr sz="1800" b="1" spc="5" dirty="0">
                <a:solidFill>
                  <a:srgbClr val="001F5F"/>
                </a:solidFill>
                <a:latin typeface="Calibri"/>
                <a:cs typeface="Calibri"/>
              </a:rPr>
              <a:t>и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ма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т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ься	в	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сво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б</a:t>
            </a:r>
            <a:r>
              <a:rPr sz="1800" b="1" spc="-45" dirty="0">
                <a:solidFill>
                  <a:srgbClr val="001F5F"/>
                </a:solidFill>
                <a:latin typeface="Calibri"/>
                <a:cs typeface="Calibri"/>
              </a:rPr>
              <a:t>о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дной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,	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не  стесняющей</a:t>
            </a:r>
            <a:r>
              <a:rPr sz="1800" b="1" spc="-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движения</a:t>
            </a:r>
            <a:r>
              <a:rPr sz="1800" b="1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spc="-15" dirty="0">
                <a:solidFill>
                  <a:srgbClr val="001F5F"/>
                </a:solidFill>
                <a:latin typeface="Calibri"/>
                <a:cs typeface="Calibri"/>
              </a:rPr>
              <a:t>одежде;</a:t>
            </a:r>
            <a:endParaRPr sz="1800">
              <a:latin typeface="Calibri"/>
              <a:cs typeface="Calibri"/>
            </a:endParaRPr>
          </a:p>
          <a:p>
            <a:pPr marL="355600" marR="7620" indent="-342900">
              <a:lnSpc>
                <a:spcPct val="80000"/>
              </a:lnSpc>
              <a:spcBef>
                <a:spcPts val="434"/>
              </a:spcBef>
              <a:buFont typeface="Arial MT"/>
              <a:buChar char="•"/>
              <a:tabLst>
                <a:tab pos="354965" algn="l"/>
                <a:tab pos="355600" algn="l"/>
                <a:tab pos="1736089" algn="l"/>
                <a:tab pos="3088640" algn="l"/>
                <a:tab pos="3446779" algn="l"/>
              </a:tabLst>
            </a:pPr>
            <a:r>
              <a:rPr sz="1800" b="1" spc="-20" dirty="0">
                <a:solidFill>
                  <a:srgbClr val="001F5F"/>
                </a:solidFill>
                <a:latin typeface="Calibri"/>
                <a:cs typeface="Calibri"/>
              </a:rPr>
              <a:t>д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о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зи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р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о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ва</a:t>
            </a:r>
            <a:r>
              <a:rPr sz="1800" b="1" spc="-15" dirty="0">
                <a:solidFill>
                  <a:srgbClr val="001F5F"/>
                </a:solidFill>
                <a:latin typeface="Calibri"/>
                <a:cs typeface="Calibri"/>
              </a:rPr>
              <a:t>т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ь	</a:t>
            </a:r>
            <a:r>
              <a:rPr sz="1800" b="1" spc="-40" dirty="0">
                <a:solidFill>
                  <a:srgbClr val="001F5F"/>
                </a:solidFill>
                <a:latin typeface="Calibri"/>
                <a:cs typeface="Calibri"/>
              </a:rPr>
              <a:t>к</a:t>
            </a:r>
            <a:r>
              <a:rPr sz="1800" b="1" spc="-35" dirty="0">
                <a:solidFill>
                  <a:srgbClr val="001F5F"/>
                </a:solidFill>
                <a:latin typeface="Calibri"/>
                <a:cs typeface="Calibri"/>
              </a:rPr>
              <a:t>о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л</a:t>
            </a:r>
            <a:r>
              <a:rPr sz="1800" b="1" spc="5" dirty="0">
                <a:solidFill>
                  <a:srgbClr val="001F5F"/>
                </a:solidFill>
                <a:latin typeface="Calibri"/>
                <a:cs typeface="Calibri"/>
              </a:rPr>
              <a:t>и</a:t>
            </a:r>
            <a:r>
              <a:rPr sz="1800" b="1" spc="-15" dirty="0">
                <a:solidFill>
                  <a:srgbClr val="001F5F"/>
                </a:solidFill>
                <a:latin typeface="Calibri"/>
                <a:cs typeface="Calibri"/>
              </a:rPr>
              <a:t>ч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е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ст</a:t>
            </a:r>
            <a:r>
              <a:rPr sz="1800" b="1" spc="-20" dirty="0">
                <a:solidFill>
                  <a:srgbClr val="001F5F"/>
                </a:solidFill>
                <a:latin typeface="Calibri"/>
                <a:cs typeface="Calibri"/>
              </a:rPr>
              <a:t>в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о	и	</a:t>
            </a:r>
            <a:r>
              <a:rPr sz="1800" b="1" spc="-20" dirty="0">
                <a:solidFill>
                  <a:srgbClr val="001F5F"/>
                </a:solidFill>
                <a:latin typeface="Calibri"/>
                <a:cs typeface="Calibri"/>
              </a:rPr>
              <a:t>т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е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мп  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проведения</a:t>
            </a:r>
            <a:r>
              <a:rPr sz="1800" b="1" spc="-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упражнений;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91329" y="3035934"/>
            <a:ext cx="21355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  <a:tab pos="1446530" algn="l"/>
              </a:tabLst>
            </a:pPr>
            <a:r>
              <a:rPr sz="1800" b="1" spc="-15" dirty="0">
                <a:solidFill>
                  <a:srgbClr val="001F5F"/>
                </a:solidFill>
                <a:latin typeface="Calibri"/>
                <a:cs typeface="Calibri"/>
              </a:rPr>
              <a:t>в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дыха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т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ь	во</a:t>
            </a:r>
            <a:r>
              <a:rPr sz="1800" b="1" spc="-15" dirty="0">
                <a:solidFill>
                  <a:srgbClr val="001F5F"/>
                </a:solidFill>
                <a:latin typeface="Calibri"/>
                <a:cs typeface="Calibri"/>
              </a:rPr>
              <a:t>з</a:t>
            </a:r>
            <a:r>
              <a:rPr sz="1800" b="1" spc="-30" dirty="0">
                <a:solidFill>
                  <a:srgbClr val="001F5F"/>
                </a:solidFill>
                <a:latin typeface="Calibri"/>
                <a:cs typeface="Calibri"/>
              </a:rPr>
              <a:t>д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ух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664579" y="3035934"/>
            <a:ext cx="15735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36930" algn="l"/>
                <a:tab pos="1433195" algn="l"/>
              </a:tabLst>
            </a:pP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чер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е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з		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34229" y="3255645"/>
            <a:ext cx="26968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нос,</a:t>
            </a:r>
            <a:r>
              <a:rPr sz="1800" b="1" spc="-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выдыхать 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–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через</a:t>
            </a:r>
            <a:r>
              <a:rPr sz="1800" b="1" spc="-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рот;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91329" y="3529965"/>
            <a:ext cx="27806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  <a:tab pos="2219325" algn="l"/>
              </a:tabLst>
            </a:pPr>
            <a:r>
              <a:rPr sz="1800" b="1" spc="-15" dirty="0">
                <a:solidFill>
                  <a:srgbClr val="001F5F"/>
                </a:solidFill>
                <a:latin typeface="Calibri"/>
                <a:cs typeface="Calibri"/>
              </a:rPr>
              <a:t>в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дыха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т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ь	л</a:t>
            </a:r>
            <a:r>
              <a:rPr sz="1800" b="1" spc="5" dirty="0">
                <a:solidFill>
                  <a:srgbClr val="001F5F"/>
                </a:solidFill>
                <a:latin typeface="Calibri"/>
                <a:cs typeface="Calibri"/>
              </a:rPr>
              <a:t>е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г</a:t>
            </a:r>
            <a:r>
              <a:rPr sz="1800" b="1" spc="-45" dirty="0">
                <a:solidFill>
                  <a:srgbClr val="001F5F"/>
                </a:solidFill>
                <a:latin typeface="Calibri"/>
                <a:cs typeface="Calibri"/>
              </a:rPr>
              <a:t>к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о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085201" y="3529965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и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291329" y="3749420"/>
            <a:ext cx="3948429" cy="194627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355600" marR="5080" algn="just">
              <a:lnSpc>
                <a:spcPct val="80000"/>
              </a:lnSpc>
              <a:spcBef>
                <a:spcPts val="530"/>
              </a:spcBef>
            </a:pPr>
            <a:r>
              <a:rPr sz="1800" b="1" spc="-15" dirty="0">
                <a:solidFill>
                  <a:srgbClr val="001F5F"/>
                </a:solidFill>
                <a:latin typeface="Calibri"/>
                <a:cs typeface="Calibri"/>
              </a:rPr>
              <a:t>коротко, 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а 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выдыхать 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– 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длительно 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и </a:t>
            </a:r>
            <a:r>
              <a:rPr sz="1800" b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экономно;</a:t>
            </a:r>
            <a:endParaRPr sz="18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80000"/>
              </a:lnSpc>
              <a:spcBef>
                <a:spcPts val="434"/>
              </a:spcBef>
              <a:buFont typeface="Arial MT"/>
              <a:buChar char="•"/>
              <a:tabLst>
                <a:tab pos="355600" algn="l"/>
              </a:tabLst>
            </a:pP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в</a:t>
            </a:r>
            <a:r>
              <a:rPr sz="1800" b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процессе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речевого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 дыхания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 не </a:t>
            </a:r>
            <a:r>
              <a:rPr sz="1800" b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напрягать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мышцы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 в</a:t>
            </a:r>
            <a:r>
              <a:rPr sz="1800" b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области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 шеи, </a:t>
            </a:r>
            <a:r>
              <a:rPr sz="1800" b="1" spc="-3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рук,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живота,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spc="-20" dirty="0">
                <a:solidFill>
                  <a:srgbClr val="001F5F"/>
                </a:solidFill>
                <a:latin typeface="Calibri"/>
                <a:cs typeface="Calibri"/>
              </a:rPr>
              <a:t>груди;</a:t>
            </a:r>
            <a:r>
              <a:rPr sz="1800" b="1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плечи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 не </a:t>
            </a:r>
            <a:r>
              <a:rPr sz="1800" b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поднимать</a:t>
            </a:r>
            <a:r>
              <a:rPr sz="1800" b="1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при </a:t>
            </a:r>
            <a:r>
              <a:rPr sz="1800" b="1" spc="-15" dirty="0">
                <a:solidFill>
                  <a:srgbClr val="001F5F"/>
                </a:solidFill>
                <a:latin typeface="Calibri"/>
                <a:cs typeface="Calibri"/>
              </a:rPr>
              <a:t>вдохе;</a:t>
            </a:r>
            <a:endParaRPr sz="18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80000"/>
              </a:lnSpc>
              <a:spcBef>
                <a:spcPts val="430"/>
              </a:spcBef>
              <a:buFont typeface="Arial MT"/>
              <a:buChar char="•"/>
              <a:tabLst>
                <a:tab pos="355600" algn="l"/>
              </a:tabLst>
            </a:pP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после 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выдоха перед 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новым </a:t>
            </a:r>
            <a:r>
              <a:rPr sz="1800" b="1" spc="-20" dirty="0">
                <a:solidFill>
                  <a:srgbClr val="001F5F"/>
                </a:solidFill>
                <a:latin typeface="Calibri"/>
                <a:cs typeface="Calibri"/>
              </a:rPr>
              <a:t>вдохом </a:t>
            </a:r>
            <a:r>
              <a:rPr sz="1800" b="1" spc="-3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сделать</a:t>
            </a:r>
            <a:r>
              <a:rPr sz="1800" b="1" spc="-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остановку</a:t>
            </a:r>
            <a:r>
              <a:rPr sz="1800" b="1" spc="-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на</a:t>
            </a:r>
            <a:r>
              <a:rPr sz="1800" b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2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–</a:t>
            </a:r>
            <a:r>
              <a:rPr sz="1800" b="1" spc="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3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 сек.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35602" y="489965"/>
            <a:ext cx="4020185" cy="441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b="1" u="heavy" spc="-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Упражнения</a:t>
            </a:r>
            <a:r>
              <a:rPr sz="2400" b="1" u="heavy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для</a:t>
            </a:r>
            <a:r>
              <a:rPr sz="2400" b="1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развития 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b="1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речевого</a:t>
            </a:r>
            <a:r>
              <a:rPr sz="2400" b="1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дыхания,</a:t>
            </a:r>
            <a:r>
              <a:rPr sz="2400" b="1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spc="-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которые </a:t>
            </a:r>
            <a:r>
              <a:rPr sz="2400" b="1" spc="-5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b="1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Вы</a:t>
            </a:r>
            <a:r>
              <a:rPr sz="2400" b="1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spc="-2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можете</a:t>
            </a:r>
            <a:r>
              <a:rPr sz="2400" b="1" u="heavy" spc="-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spc="-15" dirty="0" err="1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делать</a:t>
            </a:r>
            <a:r>
              <a:rPr sz="2400" b="1" u="heavy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с </a:t>
            </a:r>
            <a:r>
              <a:rPr sz="2400" b="1" spc="-5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b="1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ребенком:</a:t>
            </a:r>
            <a:endParaRPr sz="2400" dirty="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b="1" spc="-10" dirty="0">
                <a:solidFill>
                  <a:srgbClr val="001F5F"/>
                </a:solidFill>
                <a:latin typeface="Calibri"/>
                <a:cs typeface="Calibri"/>
              </a:rPr>
              <a:t>Сдуть</a:t>
            </a:r>
            <a:r>
              <a:rPr sz="240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со</a:t>
            </a:r>
            <a:r>
              <a:rPr sz="2400" b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b="1" spc="-15" dirty="0">
                <a:solidFill>
                  <a:srgbClr val="001F5F"/>
                </a:solidFill>
                <a:latin typeface="Calibri"/>
                <a:cs typeface="Calibri"/>
              </a:rPr>
              <a:t>стола,</a:t>
            </a:r>
            <a:r>
              <a:rPr sz="2400" b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libri"/>
                <a:cs typeface="Calibri"/>
              </a:rPr>
              <a:t>нарезанные </a:t>
            </a:r>
            <a:r>
              <a:rPr sz="2400" b="1" spc="-5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libri"/>
                <a:cs typeface="Calibri"/>
              </a:rPr>
              <a:t>из 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цветной </a:t>
            </a:r>
            <a:r>
              <a:rPr sz="2400" b="1" spc="-10" dirty="0">
                <a:solidFill>
                  <a:srgbClr val="001F5F"/>
                </a:solidFill>
                <a:latin typeface="Calibri"/>
                <a:cs typeface="Calibri"/>
              </a:rPr>
              <a:t>бумаги </a:t>
            </a:r>
            <a:r>
              <a:rPr sz="2400" b="1" spc="-5" dirty="0">
                <a:solidFill>
                  <a:srgbClr val="001F5F"/>
                </a:solidFill>
                <a:latin typeface="Calibri"/>
                <a:cs typeface="Calibri"/>
              </a:rPr>
              <a:t>листочки, 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libri"/>
                <a:cs typeface="Calibri"/>
              </a:rPr>
              <a:t>снежинки</a:t>
            </a:r>
            <a:r>
              <a:rPr sz="240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или</a:t>
            </a:r>
            <a:r>
              <a:rPr sz="2400" b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libri"/>
                <a:cs typeface="Calibri"/>
              </a:rPr>
              <a:t>просто </a:t>
            </a:r>
            <a:r>
              <a:rPr sz="2400" b="1" spc="-5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b="1" spc="-5" dirty="0" err="1">
                <a:solidFill>
                  <a:srgbClr val="001F5F"/>
                </a:solidFill>
                <a:latin typeface="Calibri"/>
                <a:cs typeface="Calibri"/>
              </a:rPr>
              <a:t>маленькие</a:t>
            </a:r>
            <a:r>
              <a:rPr sz="2400" b="1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b="1" spc="-5" dirty="0" err="1">
                <a:solidFill>
                  <a:srgbClr val="001F5F"/>
                </a:solidFill>
                <a:latin typeface="Calibri"/>
                <a:cs typeface="Calibri"/>
              </a:rPr>
              <a:t>кусочки</a:t>
            </a:r>
            <a:r>
              <a:rPr lang="ru-RU" sz="2400" b="1" spc="-5" dirty="0">
                <a:solidFill>
                  <a:srgbClr val="001F5F"/>
                </a:solidFill>
                <a:latin typeface="Calibri"/>
                <a:cs typeface="Calibri"/>
              </a:rPr>
              <a:t> ватки</a:t>
            </a:r>
            <a:r>
              <a:rPr sz="2400" b="1" spc="-5" dirty="0">
                <a:solidFill>
                  <a:srgbClr val="001F5F"/>
                </a:solidFill>
                <a:latin typeface="Calibri"/>
                <a:cs typeface="Calibri"/>
              </a:rPr>
              <a:t>.</a:t>
            </a:r>
            <a:endParaRPr sz="2400" dirty="0">
              <a:latin typeface="Calibri"/>
              <a:cs typeface="Calibri"/>
            </a:endParaRPr>
          </a:p>
          <a:p>
            <a:pPr marL="120014" indent="-107950" algn="just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b="1" spc="-10" dirty="0">
                <a:solidFill>
                  <a:srgbClr val="001F5F"/>
                </a:solidFill>
                <a:latin typeface="Calibri"/>
                <a:cs typeface="Calibri"/>
              </a:rPr>
              <a:t>Надувать</a:t>
            </a:r>
            <a:r>
              <a:rPr sz="2400" b="1" spc="-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libri"/>
                <a:cs typeface="Calibri"/>
              </a:rPr>
              <a:t>мыльные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libri"/>
                <a:cs typeface="Calibri"/>
              </a:rPr>
              <a:t>пузыри.</a:t>
            </a:r>
            <a:endParaRPr sz="2400" dirty="0">
              <a:latin typeface="Calibri"/>
              <a:cs typeface="Calibri"/>
            </a:endParaRPr>
          </a:p>
          <a:p>
            <a:pPr marL="120014" indent="-107950" algn="just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b="1" spc="-10" dirty="0">
                <a:solidFill>
                  <a:srgbClr val="001F5F"/>
                </a:solidFill>
                <a:latin typeface="Calibri"/>
                <a:cs typeface="Calibri"/>
              </a:rPr>
              <a:t>Задуть</a:t>
            </a:r>
            <a:r>
              <a:rPr sz="2400" b="1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libri"/>
                <a:cs typeface="Calibri"/>
              </a:rPr>
              <a:t>горящую</a:t>
            </a:r>
            <a:r>
              <a:rPr sz="2400" b="1" spc="-15" dirty="0">
                <a:solidFill>
                  <a:srgbClr val="001F5F"/>
                </a:solidFill>
                <a:latin typeface="Calibri"/>
                <a:cs typeface="Calibri"/>
              </a:rPr>
              <a:t> свечу.</a:t>
            </a:r>
            <a:endParaRPr sz="2400" dirty="0">
              <a:latin typeface="Calibri"/>
              <a:cs typeface="Calibri"/>
            </a:endParaRPr>
          </a:p>
          <a:p>
            <a:pPr marL="12700" marR="6350" algn="just">
              <a:lnSpc>
                <a:spcPct val="100000"/>
              </a:lnSpc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b="1" spc="-15" dirty="0">
                <a:solidFill>
                  <a:srgbClr val="001F5F"/>
                </a:solidFill>
                <a:latin typeface="Calibri"/>
                <a:cs typeface="Calibri"/>
              </a:rPr>
              <a:t>Дуть 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в </a:t>
            </a:r>
            <a:r>
              <a:rPr sz="2400" b="1" spc="-10" dirty="0">
                <a:solidFill>
                  <a:srgbClr val="001F5F"/>
                </a:solidFill>
                <a:latin typeface="Calibri"/>
                <a:cs typeface="Calibri"/>
              </a:rPr>
              <a:t>соломинку 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в </a:t>
            </a:r>
            <a:r>
              <a:rPr sz="2400" b="1" spc="-10" dirty="0">
                <a:solidFill>
                  <a:srgbClr val="001F5F"/>
                </a:solidFill>
                <a:latin typeface="Calibri"/>
                <a:cs typeface="Calibri"/>
              </a:rPr>
              <a:t>стакан 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с </a:t>
            </a:r>
            <a:r>
              <a:rPr sz="2400" b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b="1" spc="-15" dirty="0">
                <a:solidFill>
                  <a:srgbClr val="001F5F"/>
                </a:solidFill>
                <a:latin typeface="Calibri"/>
                <a:cs typeface="Calibri"/>
              </a:rPr>
              <a:t>водой.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34988" y="4879924"/>
            <a:ext cx="1821814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исп</a:t>
            </a:r>
            <a:r>
              <a:rPr sz="2400" b="1" spc="-35" dirty="0">
                <a:solidFill>
                  <a:srgbClr val="001F5F"/>
                </a:solidFill>
                <a:latin typeface="Calibri"/>
                <a:cs typeface="Calibri"/>
              </a:rPr>
              <a:t>о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ль</a:t>
            </a:r>
            <a:r>
              <a:rPr sz="2400" b="1" spc="-10" dirty="0">
                <a:solidFill>
                  <a:srgbClr val="001F5F"/>
                </a:solidFill>
                <a:latin typeface="Calibri"/>
                <a:cs typeface="Calibri"/>
              </a:rPr>
              <a:t>з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ов</a:t>
            </a:r>
            <a:r>
              <a:rPr sz="2400" b="1" spc="-10" dirty="0">
                <a:solidFill>
                  <a:srgbClr val="001F5F"/>
                </a:solidFill>
                <a:latin typeface="Calibri"/>
                <a:cs typeface="Calibri"/>
              </a:rPr>
              <a:t>а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ть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17283" y="5245989"/>
            <a:ext cx="173608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53210" algn="l"/>
              </a:tabLst>
            </a:pPr>
            <a:r>
              <a:rPr sz="2400" b="1" spc="-45" dirty="0">
                <a:solidFill>
                  <a:srgbClr val="001F5F"/>
                </a:solidFill>
                <a:latin typeface="Calibri"/>
                <a:cs typeface="Calibri"/>
              </a:rPr>
              <a:t>д</a:t>
            </a:r>
            <a:r>
              <a:rPr sz="2400" b="1" spc="-85" dirty="0">
                <a:solidFill>
                  <a:srgbClr val="001F5F"/>
                </a:solidFill>
                <a:latin typeface="Calibri"/>
                <a:cs typeface="Calibri"/>
              </a:rPr>
              <a:t>у</a:t>
            </a:r>
            <a:r>
              <a:rPr sz="2400" b="1" spc="-30" dirty="0">
                <a:solidFill>
                  <a:srgbClr val="001F5F"/>
                </a:solidFill>
                <a:latin typeface="Calibri"/>
                <a:cs typeface="Calibri"/>
              </a:rPr>
              <a:t>д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о</a:t>
            </a:r>
            <a:r>
              <a:rPr sz="2400" b="1" spc="5" dirty="0">
                <a:solidFill>
                  <a:srgbClr val="001F5F"/>
                </a:solidFill>
                <a:latin typeface="Calibri"/>
                <a:cs typeface="Calibri"/>
              </a:rPr>
              <a:t>ч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ки	и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35602" y="4879924"/>
            <a:ext cx="187833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buSzPct val="95833"/>
              <a:buFont typeface="Arial MT"/>
              <a:buChar char="•"/>
              <a:tabLst>
                <a:tab pos="120650" algn="l"/>
              </a:tabLst>
            </a:pPr>
            <a:r>
              <a:rPr sz="2400" b="1" spc="-10" dirty="0">
                <a:solidFill>
                  <a:srgbClr val="001F5F"/>
                </a:solidFill>
                <a:latin typeface="Calibri"/>
                <a:cs typeface="Calibri"/>
              </a:rPr>
              <a:t>Можно </a:t>
            </a:r>
            <a:r>
              <a:rPr sz="2400" b="1" spc="-5" dirty="0">
                <a:solidFill>
                  <a:srgbClr val="001F5F"/>
                </a:solidFill>
                <a:latin typeface="Calibri"/>
                <a:cs typeface="Calibri"/>
              </a:rPr>
              <a:t> му</a:t>
            </a:r>
            <a:r>
              <a:rPr sz="2400" b="1" spc="-15" dirty="0">
                <a:solidFill>
                  <a:srgbClr val="001F5F"/>
                </a:solidFill>
                <a:latin typeface="Calibri"/>
                <a:cs typeface="Calibri"/>
              </a:rPr>
              <a:t>з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ы</a:t>
            </a:r>
            <a:r>
              <a:rPr sz="2400" b="1" spc="-45" dirty="0">
                <a:solidFill>
                  <a:srgbClr val="001F5F"/>
                </a:solidFill>
                <a:latin typeface="Calibri"/>
                <a:cs typeface="Calibri"/>
              </a:rPr>
              <a:t>к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аль</a:t>
            </a:r>
            <a:r>
              <a:rPr sz="2400" b="1" spc="10" dirty="0">
                <a:solidFill>
                  <a:srgbClr val="001F5F"/>
                </a:solidFill>
                <a:latin typeface="Calibri"/>
                <a:cs typeface="Calibri"/>
              </a:rPr>
              <a:t>н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ые  </a:t>
            </a:r>
            <a:r>
              <a:rPr sz="2400" b="1" spc="-10" dirty="0">
                <a:solidFill>
                  <a:srgbClr val="001F5F"/>
                </a:solidFill>
                <a:latin typeface="Calibri"/>
                <a:cs typeface="Calibri"/>
              </a:rPr>
              <a:t>свистульки.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35602" y="489965"/>
            <a:ext cx="4020185" cy="37446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endParaRPr lang="ru-RU" sz="2400" b="1" u="heavy" spc="-5" dirty="0">
              <a:solidFill>
                <a:srgbClr val="001F5F"/>
              </a:solidFill>
              <a:uFill>
                <a:solidFill>
                  <a:srgbClr val="001F5F"/>
                </a:solidFill>
              </a:uFill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endParaRPr lang="ru-RU" sz="2400" b="1" u="heavy" spc="-5" dirty="0">
              <a:solidFill>
                <a:srgbClr val="001F5F"/>
              </a:solidFill>
              <a:uFill>
                <a:solidFill>
                  <a:srgbClr val="001F5F"/>
                </a:solidFill>
              </a:uFill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endParaRPr lang="ru-RU" sz="2400" b="1" u="heavy" spc="-5" dirty="0">
              <a:solidFill>
                <a:srgbClr val="001F5F"/>
              </a:solidFill>
              <a:uFill>
                <a:solidFill>
                  <a:srgbClr val="001F5F"/>
                </a:solidFill>
              </a:uFill>
              <a:latin typeface="Calibri"/>
              <a:cs typeface="Calibri"/>
            </a:endParaRP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ru-RU" sz="4800" b="1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Фантазируйте и будьте здоровы!</a:t>
            </a:r>
            <a:endParaRPr sz="4800" b="1" spc="-5" dirty="0">
              <a:solidFill>
                <a:srgbClr val="001F5F"/>
              </a:solidFill>
              <a:uFill>
                <a:solidFill>
                  <a:srgbClr val="001F5F"/>
                </a:solidFill>
              </a:uFill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  <a:buSzPct val="95833"/>
              <a:tabLst>
                <a:tab pos="120650" algn="l"/>
              </a:tabLst>
            </a:pPr>
            <a:endParaRPr sz="2400" b="1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34988" y="4879924"/>
            <a:ext cx="1821814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24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17283" y="5245989"/>
            <a:ext cx="173608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53210" algn="l"/>
              </a:tabLst>
            </a:pP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	и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35602" y="4879924"/>
            <a:ext cx="187833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buSzPct val="95833"/>
              <a:tabLst>
                <a:tab pos="120650" algn="l"/>
              </a:tabLst>
            </a:pP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</TotalTime>
  <Words>383</Words>
  <Application>Microsoft Office PowerPoint</Application>
  <PresentationFormat>Экран (4:3)</PresentationFormat>
  <Paragraphs>61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 MT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Необходимо соблюдать  следующие требования: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Tatiana Verb</dc:creator>
  <cp:lastModifiedBy>User</cp:lastModifiedBy>
  <cp:revision>26</cp:revision>
  <dcterms:created xsi:type="dcterms:W3CDTF">2022-05-03T13:56:34Z</dcterms:created>
  <dcterms:modified xsi:type="dcterms:W3CDTF">2024-09-30T06:05:52Z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2020-12-12T00:00:00Z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2022-05-03T00:00:00Z</vt:filetime>
  </property>
</Properties>
</file>